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28282F3-062A-4072-8044-55438C1EB601}" type="datetimeFigureOut">
              <a:rPr lang="en-IN" smtClean="0"/>
              <a:t>27-07-2023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A9B08D5-0601-4CC2-BD27-C4CFD981D1A0}" type="slidenum">
              <a:rPr lang="en-IN" smtClean="0"/>
              <a:t>‹#›</a:t>
            </a:fld>
            <a:endParaRPr lang="en-IN"/>
          </a:p>
        </p:txBody>
      </p:sp>
    </p:spTree>
    <p:extLst>
      <p:ext uri="{BB962C8B-B14F-4D97-AF65-F5344CB8AC3E}">
        <p14:creationId xmlns:p14="http://schemas.microsoft.com/office/powerpoint/2010/main" val="3963398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28282F3-062A-4072-8044-55438C1EB601}" type="datetimeFigureOut">
              <a:rPr lang="en-IN" smtClean="0"/>
              <a:t>27-07-2023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A9B08D5-0601-4CC2-BD27-C4CFD981D1A0}" type="slidenum">
              <a:rPr lang="en-IN" smtClean="0"/>
              <a:t>‹#›</a:t>
            </a:fld>
            <a:endParaRPr lang="en-IN"/>
          </a:p>
        </p:txBody>
      </p:sp>
    </p:spTree>
    <p:extLst>
      <p:ext uri="{BB962C8B-B14F-4D97-AF65-F5344CB8AC3E}">
        <p14:creationId xmlns:p14="http://schemas.microsoft.com/office/powerpoint/2010/main" val="3491285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28282F3-062A-4072-8044-55438C1EB601}" type="datetimeFigureOut">
              <a:rPr lang="en-IN" smtClean="0"/>
              <a:t>27-07-2023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A9B08D5-0601-4CC2-BD27-C4CFD981D1A0}" type="slidenum">
              <a:rPr lang="en-IN" smtClean="0"/>
              <a:t>‹#›</a:t>
            </a:fld>
            <a:endParaRPr lang="en-IN"/>
          </a:p>
        </p:txBody>
      </p:sp>
    </p:spTree>
    <p:extLst>
      <p:ext uri="{BB962C8B-B14F-4D97-AF65-F5344CB8AC3E}">
        <p14:creationId xmlns:p14="http://schemas.microsoft.com/office/powerpoint/2010/main" val="141779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28282F3-062A-4072-8044-55438C1EB601}" type="datetimeFigureOut">
              <a:rPr lang="en-IN" smtClean="0"/>
              <a:t>27-07-2023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A9B08D5-0601-4CC2-BD27-C4CFD981D1A0}" type="slidenum">
              <a:rPr lang="en-IN" smtClean="0"/>
              <a:t>‹#›</a:t>
            </a:fld>
            <a:endParaRPr lang="en-IN"/>
          </a:p>
        </p:txBody>
      </p:sp>
    </p:spTree>
    <p:extLst>
      <p:ext uri="{BB962C8B-B14F-4D97-AF65-F5344CB8AC3E}">
        <p14:creationId xmlns:p14="http://schemas.microsoft.com/office/powerpoint/2010/main" val="3699118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8282F3-062A-4072-8044-55438C1EB601}" type="datetimeFigureOut">
              <a:rPr lang="en-IN" smtClean="0"/>
              <a:t>27-07-2023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A9B08D5-0601-4CC2-BD27-C4CFD981D1A0}" type="slidenum">
              <a:rPr lang="en-IN" smtClean="0"/>
              <a:t>‹#›</a:t>
            </a:fld>
            <a:endParaRPr lang="en-IN"/>
          </a:p>
        </p:txBody>
      </p:sp>
    </p:spTree>
    <p:extLst>
      <p:ext uri="{BB962C8B-B14F-4D97-AF65-F5344CB8AC3E}">
        <p14:creationId xmlns:p14="http://schemas.microsoft.com/office/powerpoint/2010/main" val="1655922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28282F3-062A-4072-8044-55438C1EB601}" type="datetimeFigureOut">
              <a:rPr lang="en-IN" smtClean="0"/>
              <a:t>27-07-2023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A9B08D5-0601-4CC2-BD27-C4CFD981D1A0}" type="slidenum">
              <a:rPr lang="en-IN" smtClean="0"/>
              <a:t>‹#›</a:t>
            </a:fld>
            <a:endParaRPr lang="en-IN"/>
          </a:p>
        </p:txBody>
      </p:sp>
    </p:spTree>
    <p:extLst>
      <p:ext uri="{BB962C8B-B14F-4D97-AF65-F5344CB8AC3E}">
        <p14:creationId xmlns:p14="http://schemas.microsoft.com/office/powerpoint/2010/main" val="3876783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28282F3-062A-4072-8044-55438C1EB601}" type="datetimeFigureOut">
              <a:rPr lang="en-IN" smtClean="0"/>
              <a:t>27-07-2023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A9B08D5-0601-4CC2-BD27-C4CFD981D1A0}" type="slidenum">
              <a:rPr lang="en-IN" smtClean="0"/>
              <a:t>‹#›</a:t>
            </a:fld>
            <a:endParaRPr lang="en-IN"/>
          </a:p>
        </p:txBody>
      </p:sp>
    </p:spTree>
    <p:extLst>
      <p:ext uri="{BB962C8B-B14F-4D97-AF65-F5344CB8AC3E}">
        <p14:creationId xmlns:p14="http://schemas.microsoft.com/office/powerpoint/2010/main" val="366996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28282F3-062A-4072-8044-55438C1EB601}" type="datetimeFigureOut">
              <a:rPr lang="en-IN" smtClean="0"/>
              <a:t>27-07-2023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A9B08D5-0601-4CC2-BD27-C4CFD981D1A0}" type="slidenum">
              <a:rPr lang="en-IN" smtClean="0"/>
              <a:t>‹#›</a:t>
            </a:fld>
            <a:endParaRPr lang="en-IN"/>
          </a:p>
        </p:txBody>
      </p:sp>
    </p:spTree>
    <p:extLst>
      <p:ext uri="{BB962C8B-B14F-4D97-AF65-F5344CB8AC3E}">
        <p14:creationId xmlns:p14="http://schemas.microsoft.com/office/powerpoint/2010/main" val="640134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8282F3-062A-4072-8044-55438C1EB601}" type="datetimeFigureOut">
              <a:rPr lang="en-IN" smtClean="0"/>
              <a:t>27-07-2023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A9B08D5-0601-4CC2-BD27-C4CFD981D1A0}" type="slidenum">
              <a:rPr lang="en-IN" smtClean="0"/>
              <a:t>‹#›</a:t>
            </a:fld>
            <a:endParaRPr lang="en-IN"/>
          </a:p>
        </p:txBody>
      </p:sp>
    </p:spTree>
    <p:extLst>
      <p:ext uri="{BB962C8B-B14F-4D97-AF65-F5344CB8AC3E}">
        <p14:creationId xmlns:p14="http://schemas.microsoft.com/office/powerpoint/2010/main" val="3413489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8282F3-062A-4072-8044-55438C1EB601}" type="datetimeFigureOut">
              <a:rPr lang="en-IN" smtClean="0"/>
              <a:t>27-07-2023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A9B08D5-0601-4CC2-BD27-C4CFD981D1A0}" type="slidenum">
              <a:rPr lang="en-IN" smtClean="0"/>
              <a:t>‹#›</a:t>
            </a:fld>
            <a:endParaRPr lang="en-IN"/>
          </a:p>
        </p:txBody>
      </p:sp>
    </p:spTree>
    <p:extLst>
      <p:ext uri="{BB962C8B-B14F-4D97-AF65-F5344CB8AC3E}">
        <p14:creationId xmlns:p14="http://schemas.microsoft.com/office/powerpoint/2010/main" val="312245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8282F3-062A-4072-8044-55438C1EB601}" type="datetimeFigureOut">
              <a:rPr lang="en-IN" smtClean="0"/>
              <a:t>27-07-2023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A9B08D5-0601-4CC2-BD27-C4CFD981D1A0}" type="slidenum">
              <a:rPr lang="en-IN" smtClean="0"/>
              <a:t>‹#›</a:t>
            </a:fld>
            <a:endParaRPr lang="en-IN"/>
          </a:p>
        </p:txBody>
      </p:sp>
    </p:spTree>
    <p:extLst>
      <p:ext uri="{BB962C8B-B14F-4D97-AF65-F5344CB8AC3E}">
        <p14:creationId xmlns:p14="http://schemas.microsoft.com/office/powerpoint/2010/main" val="2376840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8282F3-062A-4072-8044-55438C1EB601}" type="datetimeFigureOut">
              <a:rPr lang="en-IN" smtClean="0"/>
              <a:t>27-07-2023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9B08D5-0601-4CC2-BD27-C4CFD981D1A0}" type="slidenum">
              <a:rPr lang="en-IN" smtClean="0"/>
              <a:t>‹#›</a:t>
            </a:fld>
            <a:endParaRPr lang="en-IN"/>
          </a:p>
        </p:txBody>
      </p:sp>
    </p:spTree>
    <p:extLst>
      <p:ext uri="{BB962C8B-B14F-4D97-AF65-F5344CB8AC3E}">
        <p14:creationId xmlns:p14="http://schemas.microsoft.com/office/powerpoint/2010/main" val="2497231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s://www.freelogoservices.com/api/main/images/1j+ojVNGOMkX9W2+J1iwiG2ujfSFpBVGmAiIiWcqL2VE9AlslSUsgPRt9g=="/>
          <p:cNvPicPr/>
          <p:nvPr/>
        </p:nvPicPr>
        <p:blipFill>
          <a:blip r:embed="rId2">
            <a:extLst>
              <a:ext uri="{28A0092B-C50C-407E-A947-70E740481C1C}">
                <a14:useLocalDpi xmlns:a14="http://schemas.microsoft.com/office/drawing/2010/main" val="0"/>
              </a:ext>
            </a:extLst>
          </a:blip>
          <a:srcRect/>
          <a:stretch>
            <a:fillRect/>
          </a:stretch>
        </p:blipFill>
        <p:spPr bwMode="auto">
          <a:xfrm>
            <a:off x="9496962" y="115491"/>
            <a:ext cx="2419350" cy="1466850"/>
          </a:xfrm>
          <a:prstGeom prst="rect">
            <a:avLst/>
          </a:prstGeom>
          <a:noFill/>
          <a:ln>
            <a:noFill/>
          </a:ln>
        </p:spPr>
      </p:pic>
      <p:pic>
        <p:nvPicPr>
          <p:cNvPr id="6" name="Picture 5"/>
          <p:cNvPicPr>
            <a:picLocks noChangeAspect="1"/>
          </p:cNvPicPr>
          <p:nvPr/>
        </p:nvPicPr>
        <p:blipFill>
          <a:blip r:embed="rId3"/>
          <a:stretch>
            <a:fillRect/>
          </a:stretch>
        </p:blipFill>
        <p:spPr>
          <a:xfrm>
            <a:off x="0" y="1673"/>
            <a:ext cx="12192000" cy="6854653"/>
          </a:xfrm>
          <a:prstGeom prst="rect">
            <a:avLst/>
          </a:prstGeom>
        </p:spPr>
      </p:pic>
    </p:spTree>
    <p:extLst>
      <p:ext uri="{BB962C8B-B14F-4D97-AF65-F5344CB8AC3E}">
        <p14:creationId xmlns:p14="http://schemas.microsoft.com/office/powerpoint/2010/main" val="643337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8186" y="1582341"/>
            <a:ext cx="11475076" cy="5016758"/>
          </a:xfrm>
          <a:prstGeom prst="rect">
            <a:avLst/>
          </a:prstGeom>
        </p:spPr>
        <p:txBody>
          <a:bodyPr wrap="square">
            <a:spAutoFit/>
          </a:bodyPr>
          <a:lstStyle/>
          <a:p>
            <a:pPr algn="ctr" fontAlgn="base"/>
            <a:r>
              <a:rPr lang="en-IN" sz="3200" u="sng" dirty="0">
                <a:solidFill>
                  <a:srgbClr val="050505"/>
                </a:solidFill>
                <a:latin typeface="Fjalla One"/>
              </a:rPr>
              <a:t>A Complete Package</a:t>
            </a:r>
          </a:p>
          <a:p>
            <a:pPr fontAlgn="base"/>
            <a:endParaRPr lang="en-IN" sz="2400" u="sng" dirty="0">
              <a:solidFill>
                <a:srgbClr val="050505"/>
              </a:solidFill>
              <a:latin typeface="Fjalla One"/>
            </a:endParaRPr>
          </a:p>
          <a:p>
            <a:pPr marL="342900" indent="-342900" fontAlgn="base">
              <a:buFont typeface="Wingdings" panose="05000000000000000000" pitchFamily="2" charset="2"/>
              <a:buChar char="Ø"/>
            </a:pPr>
            <a:r>
              <a:rPr lang="en-IN" sz="2400" dirty="0">
                <a:solidFill>
                  <a:srgbClr val="252525"/>
                </a:solidFill>
                <a:latin typeface="Alegreya"/>
              </a:rPr>
              <a:t>MNI Pharma offers Expert Consultancy Services in the Area of Pharmaceutical Supply Chain Management encompassing both Direct Materials (Raw Materials) and Indirect Materials (Capital &amp; MRO) for both API and Formulation Manufacturers. </a:t>
            </a:r>
          </a:p>
          <a:p>
            <a:pPr marL="342900" indent="-342900" fontAlgn="base">
              <a:buFont typeface="Wingdings" panose="05000000000000000000" pitchFamily="2" charset="2"/>
              <a:buChar char="Ø"/>
            </a:pPr>
            <a:endParaRPr lang="en-IN" sz="2400" dirty="0">
              <a:solidFill>
                <a:srgbClr val="252525"/>
              </a:solidFill>
              <a:latin typeface="Alegreya"/>
            </a:endParaRPr>
          </a:p>
          <a:p>
            <a:pPr marL="342900" indent="-342900" fontAlgn="base">
              <a:buFont typeface="Wingdings" panose="05000000000000000000" pitchFamily="2" charset="2"/>
              <a:buChar char="Ø"/>
            </a:pPr>
            <a:r>
              <a:rPr lang="en-IN" sz="2400" dirty="0">
                <a:solidFill>
                  <a:srgbClr val="252525"/>
                </a:solidFill>
                <a:latin typeface="Alegreya"/>
              </a:rPr>
              <a:t>Services offered include Procurement Strategy and Problem Solving, Leadership and Supply Chain Organization Structure, Data Analytics, Category Management, Negotiation Techniques, Guidelines to Clean sheet costing and TCO (Total Cost of Ownership), Implementation Guidelines for flawless execution, Smart Sourcing and Cost Optimization, and Institutionalization of Good Practices.</a:t>
            </a:r>
            <a:endParaRPr lang="en-IN" sz="2400" dirty="0">
              <a:solidFill>
                <a:srgbClr val="252525"/>
              </a:solidFill>
              <a:latin typeface="Montserrat"/>
            </a:endParaRPr>
          </a:p>
        </p:txBody>
      </p:sp>
      <p:pic>
        <p:nvPicPr>
          <p:cNvPr id="5" name="Picture 4" descr="https://www.freelogoservices.com/api/main/images/1j+ojVNGOMkX9W2+J1iwiG2ujfSFpBVGmAiIiWcqL2VE9AlslSUsgPRt9g=="/>
          <p:cNvPicPr/>
          <p:nvPr/>
        </p:nvPicPr>
        <p:blipFill>
          <a:blip r:embed="rId2">
            <a:extLst>
              <a:ext uri="{28A0092B-C50C-407E-A947-70E740481C1C}">
                <a14:useLocalDpi xmlns:a14="http://schemas.microsoft.com/office/drawing/2010/main" val="0"/>
              </a:ext>
            </a:extLst>
          </a:blip>
          <a:srcRect/>
          <a:stretch>
            <a:fillRect/>
          </a:stretch>
        </p:blipFill>
        <p:spPr bwMode="auto">
          <a:xfrm>
            <a:off x="9496962" y="115491"/>
            <a:ext cx="2419350" cy="1466850"/>
          </a:xfrm>
          <a:prstGeom prst="rect">
            <a:avLst/>
          </a:prstGeom>
          <a:noFill/>
          <a:ln>
            <a:noFill/>
          </a:ln>
        </p:spPr>
      </p:pic>
    </p:spTree>
    <p:extLst>
      <p:ext uri="{BB962C8B-B14F-4D97-AF65-F5344CB8AC3E}">
        <p14:creationId xmlns:p14="http://schemas.microsoft.com/office/powerpoint/2010/main" val="1708830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s://www.freelogoservices.com/api/main/images/1j+ojVNGOMkX9W2+J1iwiG2ujfSFpBVGmAiIiWcqL2VE9AlslSUsgPRt9g=="/>
          <p:cNvPicPr/>
          <p:nvPr/>
        </p:nvPicPr>
        <p:blipFill>
          <a:blip r:embed="rId2">
            <a:extLst>
              <a:ext uri="{28A0092B-C50C-407E-A947-70E740481C1C}">
                <a14:useLocalDpi xmlns:a14="http://schemas.microsoft.com/office/drawing/2010/main" val="0"/>
              </a:ext>
            </a:extLst>
          </a:blip>
          <a:srcRect/>
          <a:stretch>
            <a:fillRect/>
          </a:stretch>
        </p:blipFill>
        <p:spPr bwMode="auto">
          <a:xfrm>
            <a:off x="9496962" y="115491"/>
            <a:ext cx="2419350" cy="1466850"/>
          </a:xfrm>
          <a:prstGeom prst="rect">
            <a:avLst/>
          </a:prstGeom>
          <a:noFill/>
          <a:ln>
            <a:noFill/>
          </a:ln>
        </p:spPr>
      </p:pic>
      <p:pic>
        <p:nvPicPr>
          <p:cNvPr id="6" name="Picture 5"/>
          <p:cNvPicPr>
            <a:picLocks noChangeAspect="1"/>
          </p:cNvPicPr>
          <p:nvPr/>
        </p:nvPicPr>
        <p:blipFill>
          <a:blip r:embed="rId3"/>
          <a:stretch>
            <a:fillRect/>
          </a:stretch>
        </p:blipFill>
        <p:spPr>
          <a:xfrm>
            <a:off x="0" y="1673"/>
            <a:ext cx="12192000" cy="6854653"/>
          </a:xfrm>
          <a:prstGeom prst="rect">
            <a:avLst/>
          </a:prstGeom>
        </p:spPr>
      </p:pic>
    </p:spTree>
    <p:extLst>
      <p:ext uri="{BB962C8B-B14F-4D97-AF65-F5344CB8AC3E}">
        <p14:creationId xmlns:p14="http://schemas.microsoft.com/office/powerpoint/2010/main" val="2154502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s://www.freelogoservices.com/api/main/images/1j+ojVNGOMkX9W2+J1iwiG2ujfSFpBVGmAiIiWcqL2VE9AlslSUsgPRt9g=="/>
          <p:cNvPicPr/>
          <p:nvPr/>
        </p:nvPicPr>
        <p:blipFill>
          <a:blip r:embed="rId2">
            <a:extLst>
              <a:ext uri="{28A0092B-C50C-407E-A947-70E740481C1C}">
                <a14:useLocalDpi xmlns:a14="http://schemas.microsoft.com/office/drawing/2010/main" val="0"/>
              </a:ext>
            </a:extLst>
          </a:blip>
          <a:srcRect/>
          <a:stretch>
            <a:fillRect/>
          </a:stretch>
        </p:blipFill>
        <p:spPr bwMode="auto">
          <a:xfrm>
            <a:off x="9496962" y="115491"/>
            <a:ext cx="2419350" cy="1466850"/>
          </a:xfrm>
          <a:prstGeom prst="rect">
            <a:avLst/>
          </a:prstGeom>
          <a:noFill/>
          <a:ln>
            <a:noFill/>
          </a:ln>
        </p:spPr>
      </p:pic>
      <p:sp>
        <p:nvSpPr>
          <p:cNvPr id="3" name="Rectangle 2"/>
          <p:cNvSpPr/>
          <p:nvPr/>
        </p:nvSpPr>
        <p:spPr>
          <a:xfrm>
            <a:off x="1136695" y="1054302"/>
            <a:ext cx="10779617" cy="5816977"/>
          </a:xfrm>
          <a:prstGeom prst="rect">
            <a:avLst/>
          </a:prstGeom>
        </p:spPr>
        <p:txBody>
          <a:bodyPr wrap="square">
            <a:spAutoFit/>
          </a:bodyPr>
          <a:lstStyle/>
          <a:p>
            <a:pPr algn="ctr" fontAlgn="base"/>
            <a:r>
              <a:rPr lang="en-IN" b="1" i="0" u="sng" strike="noStrike" dirty="0" smtClean="0">
                <a:solidFill>
                  <a:srgbClr val="FFFFFF"/>
                </a:solidFill>
                <a:effectLst/>
                <a:latin typeface="Alegreya"/>
              </a:rPr>
              <a:t>MNI PHARMA</a:t>
            </a:r>
            <a:endParaRPr lang="en-IN" b="1" i="0" u="none" strike="noStrike" dirty="0" smtClean="0">
              <a:solidFill>
                <a:srgbClr val="FFFFFF"/>
              </a:solidFill>
              <a:effectLst/>
              <a:latin typeface="Fjalla One"/>
            </a:endParaRPr>
          </a:p>
          <a:p>
            <a:pPr algn="ctr" fontAlgn="base"/>
            <a:r>
              <a:rPr lang="en-IN" b="1" i="0" u="sng" strike="noStrike" dirty="0" smtClean="0">
                <a:solidFill>
                  <a:srgbClr val="FFFFFF"/>
                </a:solidFill>
                <a:effectLst/>
                <a:latin typeface="Alegreya"/>
              </a:rPr>
              <a:t>Expertise in Pharma Supply Chain</a:t>
            </a:r>
            <a:endParaRPr lang="en-IN" b="1" i="0" u="none" strike="noStrike" dirty="0" smtClean="0">
              <a:solidFill>
                <a:srgbClr val="FFFFFF"/>
              </a:solidFill>
              <a:effectLst/>
              <a:latin typeface="Fjalla One"/>
            </a:endParaRPr>
          </a:p>
          <a:p>
            <a:pPr marL="342900" indent="-342900" fontAlgn="base">
              <a:buFont typeface="Wingdings" panose="05000000000000000000" pitchFamily="2" charset="2"/>
              <a:buChar char="Ø"/>
            </a:pPr>
            <a:r>
              <a:rPr lang="en-IN" sz="2400" b="0" i="0" u="none" strike="noStrike" dirty="0" smtClean="0">
                <a:effectLst/>
                <a:latin typeface="Montserrat"/>
              </a:rPr>
              <a:t>FIELD AND SCOPE OF OPERATION :GLOBAL PHARMA</a:t>
            </a:r>
          </a:p>
          <a:p>
            <a:pPr fontAlgn="base"/>
            <a:r>
              <a:rPr lang="en-IN" sz="2400" b="0" i="0" u="none" strike="noStrike" dirty="0" smtClean="0">
                <a:effectLst/>
                <a:latin typeface="Montserrat"/>
              </a:rPr>
              <a:t> </a:t>
            </a:r>
          </a:p>
          <a:p>
            <a:pPr marL="342900" indent="-342900" fontAlgn="base">
              <a:buFont typeface="Wingdings" panose="05000000000000000000" pitchFamily="2" charset="2"/>
              <a:buChar char="Ø"/>
            </a:pPr>
            <a:r>
              <a:rPr lang="en-IN" sz="2400" b="0" i="0" u="none" strike="noStrike" dirty="0" smtClean="0">
                <a:effectLst/>
                <a:latin typeface="Montserrat"/>
              </a:rPr>
              <a:t>SERVICES PROVIDED ACROSS THE GLOBE</a:t>
            </a:r>
          </a:p>
          <a:p>
            <a:pPr fontAlgn="base"/>
            <a:r>
              <a:rPr lang="en-IN" sz="2400" b="0" i="0" u="none" strike="noStrike" dirty="0" smtClean="0">
                <a:effectLst/>
                <a:latin typeface="Montserrat"/>
              </a:rPr>
              <a:t> </a:t>
            </a:r>
          </a:p>
          <a:p>
            <a:pPr marL="342900" indent="-342900" fontAlgn="base">
              <a:buFont typeface="Wingdings" panose="05000000000000000000" pitchFamily="2" charset="2"/>
              <a:buChar char="Ø"/>
            </a:pPr>
            <a:r>
              <a:rPr lang="en-IN" sz="2400" b="0" i="0" u="none" strike="noStrike" dirty="0" smtClean="0">
                <a:effectLst/>
                <a:latin typeface="Montserrat"/>
              </a:rPr>
              <a:t>PHYSICAL OFFICES:LOCATED IN INDIA:HYDERABAD, BANGALORE  AND CHENNAI</a:t>
            </a:r>
          </a:p>
          <a:p>
            <a:pPr fontAlgn="base"/>
            <a:r>
              <a:rPr lang="en-IN" sz="2400" b="0" i="0" u="none" strike="noStrike" dirty="0" smtClean="0">
                <a:effectLst/>
                <a:latin typeface="Montserrat"/>
              </a:rPr>
              <a:t> </a:t>
            </a:r>
          </a:p>
          <a:p>
            <a:pPr marL="342900" indent="-342900" fontAlgn="base">
              <a:buFont typeface="Wingdings" panose="05000000000000000000" pitchFamily="2" charset="2"/>
              <a:buChar char="Ø"/>
            </a:pPr>
            <a:r>
              <a:rPr lang="en-IN" sz="2400" b="0" i="0" u="none" strike="noStrike" dirty="0" smtClean="0">
                <a:effectLst/>
                <a:latin typeface="Montserrat"/>
              </a:rPr>
              <a:t>CORPORATE OFFICE : AMEERPET, HYDERABAD</a:t>
            </a:r>
          </a:p>
          <a:p>
            <a:pPr fontAlgn="base"/>
            <a:endParaRPr lang="en-IN" sz="2400" b="0" i="0" u="none" strike="noStrike" dirty="0" smtClean="0">
              <a:effectLst/>
              <a:latin typeface="Montserrat"/>
            </a:endParaRPr>
          </a:p>
          <a:p>
            <a:pPr marL="342900" indent="-342900" fontAlgn="base">
              <a:buFont typeface="Wingdings" panose="05000000000000000000" pitchFamily="2" charset="2"/>
              <a:buChar char="Ø"/>
            </a:pPr>
            <a:r>
              <a:rPr lang="en-IN" sz="2400" b="1" i="0" u="none" strike="noStrike" dirty="0" smtClean="0">
                <a:effectLst/>
                <a:latin typeface="Montserrat"/>
              </a:rPr>
              <a:t>CONTACT DETAILS </a:t>
            </a:r>
          </a:p>
          <a:p>
            <a:pPr fontAlgn="base"/>
            <a:endParaRPr lang="en-IN" sz="2400" b="1" i="0" u="none" strike="noStrike" dirty="0" smtClean="0">
              <a:effectLst/>
              <a:latin typeface="Montserrat"/>
            </a:endParaRPr>
          </a:p>
          <a:p>
            <a:pPr fontAlgn="base"/>
            <a:r>
              <a:rPr lang="en-IN" sz="2400" b="1" i="0" u="none" strike="noStrike" dirty="0" smtClean="0">
                <a:effectLst/>
                <a:latin typeface="Montserrat"/>
              </a:rPr>
              <a:t>     Mobile No: </a:t>
            </a:r>
            <a:r>
              <a:rPr lang="en-IN" sz="2400" i="0" u="none" strike="noStrike" dirty="0" smtClean="0">
                <a:effectLst/>
                <a:latin typeface="Montserrat"/>
              </a:rPr>
              <a:t>9391393813</a:t>
            </a:r>
          </a:p>
          <a:p>
            <a:pPr fontAlgn="base"/>
            <a:r>
              <a:rPr lang="en-IN" sz="2400" b="1" dirty="0" smtClean="0">
                <a:latin typeface="Montserrat"/>
              </a:rPr>
              <a:t>     Email id : </a:t>
            </a:r>
            <a:r>
              <a:rPr lang="en-IN" sz="2400" b="0" i="0" u="sng" dirty="0" smtClean="0">
                <a:effectLst/>
                <a:latin typeface="Fjalla One"/>
              </a:rPr>
              <a:t>madhavaniyengar59@gmail.com </a:t>
            </a:r>
          </a:p>
          <a:p>
            <a:pPr fontAlgn="base"/>
            <a:r>
              <a:rPr lang="en-IN" sz="2400" u="sng" dirty="0">
                <a:latin typeface="Fjalla One"/>
              </a:rPr>
              <a:t> </a:t>
            </a:r>
            <a:r>
              <a:rPr lang="en-IN" sz="2400" u="sng" dirty="0" smtClean="0">
                <a:latin typeface="Fjalla One"/>
              </a:rPr>
              <a:t>    </a:t>
            </a:r>
            <a:endParaRPr lang="en-IN" sz="2400" b="0" i="0" u="sng" dirty="0">
              <a:effectLst/>
              <a:latin typeface="Fjalla One"/>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3329" y="13279"/>
            <a:ext cx="1204710" cy="1606280"/>
          </a:xfrm>
          <a:prstGeom prst="rect">
            <a:avLst/>
          </a:prstGeom>
        </p:spPr>
      </p:pic>
    </p:spTree>
    <p:extLst>
      <p:ext uri="{BB962C8B-B14F-4D97-AF65-F5344CB8AC3E}">
        <p14:creationId xmlns:p14="http://schemas.microsoft.com/office/powerpoint/2010/main" val="2724143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8186" y="1582341"/>
            <a:ext cx="11475076" cy="5262979"/>
          </a:xfrm>
          <a:prstGeom prst="rect">
            <a:avLst/>
          </a:prstGeom>
        </p:spPr>
        <p:txBody>
          <a:bodyPr wrap="square">
            <a:spAutoFit/>
          </a:bodyPr>
          <a:lstStyle/>
          <a:p>
            <a:pPr marL="342900" indent="-342900" fontAlgn="base">
              <a:buFont typeface="Wingdings" panose="05000000000000000000" pitchFamily="2" charset="2"/>
              <a:buChar char="Ø"/>
            </a:pPr>
            <a:r>
              <a:rPr lang="en-IN" sz="2400" dirty="0" smtClean="0">
                <a:solidFill>
                  <a:srgbClr val="252525"/>
                </a:solidFill>
                <a:latin typeface="Alegreya"/>
              </a:rPr>
              <a:t>Madhavan N Iyengar (Managing Director &amp; CEO of MNI Pharma) is a Chemical Engineer with a Master’s in Financial Management and </a:t>
            </a:r>
            <a:r>
              <a:rPr lang="en-IN" sz="2400" smtClean="0">
                <a:solidFill>
                  <a:srgbClr val="252525"/>
                </a:solidFill>
                <a:latin typeface="Alegreya"/>
              </a:rPr>
              <a:t>over </a:t>
            </a:r>
            <a:r>
              <a:rPr lang="en-IN" sz="2400" smtClean="0">
                <a:solidFill>
                  <a:srgbClr val="252525"/>
                </a:solidFill>
                <a:latin typeface="Alegreya"/>
              </a:rPr>
              <a:t>35 </a:t>
            </a:r>
            <a:r>
              <a:rPr lang="en-IN" sz="2400" dirty="0" smtClean="0">
                <a:solidFill>
                  <a:srgbClr val="252525"/>
                </a:solidFill>
                <a:latin typeface="Alegreya"/>
              </a:rPr>
              <a:t>years of experience in Projects and Supply Chain Management.</a:t>
            </a:r>
          </a:p>
          <a:p>
            <a:pPr marL="342900" indent="-342900" fontAlgn="base">
              <a:buFont typeface="Wingdings" panose="05000000000000000000" pitchFamily="2" charset="2"/>
              <a:buChar char="Ø"/>
            </a:pPr>
            <a:endParaRPr lang="en-IN" sz="2400" dirty="0">
              <a:solidFill>
                <a:srgbClr val="252525"/>
              </a:solidFill>
              <a:latin typeface="Alegreya"/>
            </a:endParaRPr>
          </a:p>
          <a:p>
            <a:pPr marL="342900" indent="-342900" fontAlgn="base">
              <a:buFont typeface="Wingdings" panose="05000000000000000000" pitchFamily="2" charset="2"/>
              <a:buChar char="Ø"/>
            </a:pPr>
            <a:r>
              <a:rPr lang="en-IN" sz="2400" dirty="0" smtClean="0">
                <a:solidFill>
                  <a:srgbClr val="252525"/>
                </a:solidFill>
                <a:latin typeface="Alegreya"/>
              </a:rPr>
              <a:t>Worked in EPC Projects in various Industries (Amar Dye </a:t>
            </a:r>
            <a:r>
              <a:rPr lang="en-IN" sz="2400" dirty="0" err="1" smtClean="0">
                <a:solidFill>
                  <a:srgbClr val="252525"/>
                </a:solidFill>
                <a:latin typeface="Alegreya"/>
              </a:rPr>
              <a:t>Chem</a:t>
            </a:r>
            <a:r>
              <a:rPr lang="en-IN" sz="2400" dirty="0" smtClean="0">
                <a:solidFill>
                  <a:srgbClr val="252525"/>
                </a:solidFill>
                <a:latin typeface="Alegreya"/>
              </a:rPr>
              <a:t>, </a:t>
            </a:r>
            <a:r>
              <a:rPr lang="en-IN" sz="2400" dirty="0" err="1" smtClean="0">
                <a:solidFill>
                  <a:srgbClr val="252525"/>
                </a:solidFill>
                <a:latin typeface="Alegreya"/>
              </a:rPr>
              <a:t>Indofil</a:t>
            </a:r>
            <a:r>
              <a:rPr lang="en-IN" sz="2400" dirty="0">
                <a:solidFill>
                  <a:srgbClr val="252525"/>
                </a:solidFill>
                <a:latin typeface="Alegreya"/>
              </a:rPr>
              <a:t> </a:t>
            </a:r>
            <a:r>
              <a:rPr lang="en-IN" sz="2400" dirty="0" smtClean="0">
                <a:solidFill>
                  <a:srgbClr val="252525"/>
                </a:solidFill>
                <a:latin typeface="Alegreya"/>
              </a:rPr>
              <a:t>Chemicals, Kvaerner Power Gas and </a:t>
            </a:r>
            <a:r>
              <a:rPr lang="en-IN" sz="2400" dirty="0" err="1" smtClean="0">
                <a:solidFill>
                  <a:srgbClr val="252525"/>
                </a:solidFill>
                <a:latin typeface="Alegreya"/>
              </a:rPr>
              <a:t>Saipem</a:t>
            </a:r>
            <a:r>
              <a:rPr lang="en-IN" sz="2400" dirty="0" smtClean="0">
                <a:solidFill>
                  <a:srgbClr val="252525"/>
                </a:solidFill>
                <a:latin typeface="Alegreya"/>
              </a:rPr>
              <a:t>)</a:t>
            </a:r>
          </a:p>
          <a:p>
            <a:pPr marL="342900" indent="-342900" fontAlgn="base">
              <a:buFont typeface="Wingdings" panose="05000000000000000000" pitchFamily="2" charset="2"/>
              <a:buChar char="Ø"/>
            </a:pPr>
            <a:endParaRPr lang="en-IN" sz="2400" dirty="0">
              <a:solidFill>
                <a:srgbClr val="252525"/>
              </a:solidFill>
              <a:latin typeface="Alegreya"/>
            </a:endParaRPr>
          </a:p>
          <a:p>
            <a:pPr marL="342900" indent="-342900" fontAlgn="base">
              <a:buFont typeface="Wingdings" panose="05000000000000000000" pitchFamily="2" charset="2"/>
              <a:buChar char="Ø"/>
            </a:pPr>
            <a:r>
              <a:rPr lang="en-IN" sz="2400" dirty="0" smtClean="0">
                <a:solidFill>
                  <a:srgbClr val="252525"/>
                </a:solidFill>
                <a:latin typeface="Alegreya"/>
              </a:rPr>
              <a:t>Worked in Supply Chain Management in the </a:t>
            </a:r>
            <a:r>
              <a:rPr lang="en-IN" sz="2400" dirty="0" err="1" smtClean="0">
                <a:solidFill>
                  <a:srgbClr val="252525"/>
                </a:solidFill>
                <a:latin typeface="Alegreya"/>
              </a:rPr>
              <a:t>Sanmar</a:t>
            </a:r>
            <a:r>
              <a:rPr lang="en-IN" sz="2400" dirty="0" smtClean="0">
                <a:solidFill>
                  <a:srgbClr val="252525"/>
                </a:solidFill>
                <a:latin typeface="Alegreya"/>
              </a:rPr>
              <a:t> Group and with Dr </a:t>
            </a:r>
            <a:r>
              <a:rPr lang="en-IN" sz="2400" dirty="0" err="1" smtClean="0">
                <a:solidFill>
                  <a:srgbClr val="252525"/>
                </a:solidFill>
                <a:latin typeface="Alegreya"/>
              </a:rPr>
              <a:t>Reddys</a:t>
            </a:r>
            <a:r>
              <a:rPr lang="en-IN" sz="2400" dirty="0" smtClean="0">
                <a:solidFill>
                  <a:srgbClr val="252525"/>
                </a:solidFill>
                <a:latin typeface="Alegreya"/>
              </a:rPr>
              <a:t> Laboratories</a:t>
            </a:r>
          </a:p>
          <a:p>
            <a:pPr marL="342900" indent="-342900" fontAlgn="base">
              <a:buFont typeface="Wingdings" panose="05000000000000000000" pitchFamily="2" charset="2"/>
              <a:buChar char="Ø"/>
            </a:pPr>
            <a:endParaRPr lang="en-IN" sz="2400" dirty="0">
              <a:solidFill>
                <a:srgbClr val="252525"/>
              </a:solidFill>
              <a:latin typeface="Alegreya"/>
            </a:endParaRPr>
          </a:p>
          <a:p>
            <a:pPr marL="342900" indent="-342900" fontAlgn="base">
              <a:buFont typeface="Wingdings" panose="05000000000000000000" pitchFamily="2" charset="2"/>
              <a:buChar char="Ø"/>
            </a:pPr>
            <a:r>
              <a:rPr lang="en-IN" sz="2400" dirty="0" smtClean="0">
                <a:solidFill>
                  <a:srgbClr val="252525"/>
                </a:solidFill>
                <a:latin typeface="Alegreya"/>
              </a:rPr>
              <a:t>Last worked in Dr </a:t>
            </a:r>
            <a:r>
              <a:rPr lang="en-IN" sz="2400" dirty="0" err="1" smtClean="0">
                <a:solidFill>
                  <a:srgbClr val="252525"/>
                </a:solidFill>
                <a:latin typeface="Alegreya"/>
              </a:rPr>
              <a:t>Reddys</a:t>
            </a:r>
            <a:r>
              <a:rPr lang="en-IN" sz="2400" dirty="0" smtClean="0">
                <a:solidFill>
                  <a:srgbClr val="252525"/>
                </a:solidFill>
                <a:latin typeface="Alegreya"/>
              </a:rPr>
              <a:t> Laboratories from 2005 to 2019 and handled multiple roles in Direct and Indirect Procurement for API, Oncology, Biologics and Formulations. Last held position (prior to starting of MNI Pharma in April 2019) : Head Indirect Procurement for API and Formulations at Dr </a:t>
            </a:r>
            <a:r>
              <a:rPr lang="en-IN" sz="2400" dirty="0" err="1" smtClean="0">
                <a:solidFill>
                  <a:srgbClr val="252525"/>
                </a:solidFill>
                <a:latin typeface="Alegreya"/>
              </a:rPr>
              <a:t>Reddys</a:t>
            </a:r>
            <a:r>
              <a:rPr lang="en-IN" sz="2400" dirty="0" smtClean="0">
                <a:solidFill>
                  <a:srgbClr val="252525"/>
                </a:solidFill>
                <a:latin typeface="Alegreya"/>
              </a:rPr>
              <a:t> Laboratories.</a:t>
            </a:r>
            <a:endParaRPr lang="en-IN" sz="2400" dirty="0">
              <a:solidFill>
                <a:srgbClr val="252525"/>
              </a:solidFill>
              <a:latin typeface="Montserrat"/>
            </a:endParaRPr>
          </a:p>
        </p:txBody>
      </p:sp>
      <p:pic>
        <p:nvPicPr>
          <p:cNvPr id="5" name="Picture 4" descr="https://www.freelogoservices.com/api/main/images/1j+ojVNGOMkX9W2+J1iwiG2ujfSFpBVGmAiIiWcqL2VE9AlslSUsgPRt9g=="/>
          <p:cNvPicPr/>
          <p:nvPr/>
        </p:nvPicPr>
        <p:blipFill>
          <a:blip r:embed="rId2">
            <a:extLst>
              <a:ext uri="{28A0092B-C50C-407E-A947-70E740481C1C}">
                <a14:useLocalDpi xmlns:a14="http://schemas.microsoft.com/office/drawing/2010/main" val="0"/>
              </a:ext>
            </a:extLst>
          </a:blip>
          <a:srcRect/>
          <a:stretch>
            <a:fillRect/>
          </a:stretch>
        </p:blipFill>
        <p:spPr bwMode="auto">
          <a:xfrm>
            <a:off x="9496962" y="115491"/>
            <a:ext cx="2419350" cy="1466850"/>
          </a:xfrm>
          <a:prstGeom prst="rect">
            <a:avLst/>
          </a:prstGeom>
          <a:noFill/>
          <a:ln>
            <a:noFill/>
          </a:ln>
        </p:spPr>
      </p:pic>
      <p:pic>
        <p:nvPicPr>
          <p:cNvPr id="2" name="Picture 1"/>
          <p:cNvPicPr>
            <a:picLocks noChangeAspect="1"/>
          </p:cNvPicPr>
          <p:nvPr/>
        </p:nvPicPr>
        <p:blipFill>
          <a:blip r:embed="rId3"/>
          <a:stretch>
            <a:fillRect/>
          </a:stretch>
        </p:blipFill>
        <p:spPr>
          <a:xfrm>
            <a:off x="328015" y="22727"/>
            <a:ext cx="1207113" cy="1609483"/>
          </a:xfrm>
          <a:prstGeom prst="rect">
            <a:avLst/>
          </a:prstGeom>
        </p:spPr>
      </p:pic>
    </p:spTree>
    <p:extLst>
      <p:ext uri="{BB962C8B-B14F-4D97-AF65-F5344CB8AC3E}">
        <p14:creationId xmlns:p14="http://schemas.microsoft.com/office/powerpoint/2010/main" val="42898259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236</Words>
  <Application>Microsoft Office PowerPoint</Application>
  <PresentationFormat>Widescreen</PresentationFormat>
  <Paragraphs>27</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Alegreya</vt:lpstr>
      <vt:lpstr>Arial</vt:lpstr>
      <vt:lpstr>Calibri</vt:lpstr>
      <vt:lpstr>Calibri Light</vt:lpstr>
      <vt:lpstr>Fjalla One</vt:lpstr>
      <vt:lpstr>Montserrat</vt:lpstr>
      <vt:lpstr>Wingdings</vt:lpstr>
      <vt:lpstr>Office Theme</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9</cp:revision>
  <dcterms:created xsi:type="dcterms:W3CDTF">2021-08-10T08:47:44Z</dcterms:created>
  <dcterms:modified xsi:type="dcterms:W3CDTF">2023-07-27T13:46:09Z</dcterms:modified>
</cp:coreProperties>
</file>